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0693400" cy="7556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7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0200"/>
            <a:ext cx="9169400" cy="688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89300" y="1689100"/>
            <a:ext cx="41021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JURISDICCIÓN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320800" y="3022600"/>
            <a:ext cx="32512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6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Juri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=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Derecho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321300" y="3035300"/>
            <a:ext cx="40005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Dicción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=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Hablar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320800" y="3721100"/>
            <a:ext cx="7556500" cy="138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100"/>
              </a:lnSpc>
              <a:tabLst/>
            </a:pP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administración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justicia</a:t>
            </a:r>
          </a:p>
          <a:p>
            <a:pPr>
              <a:lnSpc>
                <a:spcPts val="5700"/>
              </a:lnSpc>
              <a:tabLst/>
            </a:pP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esfera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territorial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autoridad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06900" y="1981200"/>
            <a:ext cx="18542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700"/>
              </a:lnSpc>
              <a:tabLst/>
            </a:pPr>
            <a:r>
              <a:rPr lang="en-US" altLang="zh-CN" sz="59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DIOS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60600" y="3530600"/>
            <a:ext cx="61595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¡Tiene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jurisdicción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absoluta,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768600" y="4279900"/>
            <a:ext cx="51181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>
                <a:tab pos="114300" algn="l"/>
              </a:tabLst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(o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el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derecho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hablar)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sobre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todo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el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universo!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97400" y="1473200"/>
            <a:ext cx="14859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7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DIOS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73300" y="2425700"/>
            <a:ext cx="60198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“Porque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él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fueron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criadas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todas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30300" y="2908300"/>
            <a:ext cx="83058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cosas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están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los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ciclos,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están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270000" y="3429000"/>
            <a:ext cx="8039100" cy="133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266700" algn="l"/>
                <a:tab pos="317500" algn="l"/>
              </a:tabLst>
            </a:pPr>
            <a:r>
              <a:rPr lang="en-US" altLang="zh-CN" dirty="0" smtClean="0"/>
              <a:t>		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tierra,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visibles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invisibles,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sean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tronos,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sean</a:t>
            </a:r>
          </a:p>
          <a:p>
            <a:pPr>
              <a:lnSpc>
                <a:spcPts val="3800"/>
              </a:lnSpc>
              <a:tabLst>
                <a:tab pos="266700" algn="l"/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dominios,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sean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principados,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sean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potestades;</a:t>
            </a:r>
          </a:p>
          <a:p>
            <a:pPr>
              <a:lnSpc>
                <a:spcPts val="3800"/>
              </a:lnSpc>
              <a:tabLst>
                <a:tab pos="266700" algn="l"/>
                <a:tab pos="317500" algn="l"/>
              </a:tabLst>
            </a:pP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todo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fue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creado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él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para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él.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él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antes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044700" y="4864100"/>
            <a:ext cx="6464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todas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cosas,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él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todas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cosas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356100" y="5346700"/>
            <a:ext cx="1854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subsistan.”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223000" y="5842000"/>
            <a:ext cx="32639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2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Colosenses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1:16-17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29000" y="1600200"/>
            <a:ext cx="38100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7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JESUCRISTO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743200" y="2324100"/>
            <a:ext cx="51816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(La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Palabra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Hecha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Carne)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778000" y="3556000"/>
            <a:ext cx="71120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“En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el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principio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era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el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Verbo,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63500" algn="l"/>
              </a:tabLst>
            </a:pP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Verbo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era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con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Dios,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el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Verbo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era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673600" y="4749800"/>
            <a:ext cx="13335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Dios.”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251700" y="5372100"/>
            <a:ext cx="18669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Juan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29000" y="1536700"/>
            <a:ext cx="38100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7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JESUCRISTO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743200" y="2260600"/>
            <a:ext cx="51816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(La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Palabra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Hecha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Carne)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612900" y="3505200"/>
            <a:ext cx="7454900" cy="205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76200" algn="l"/>
                <a:tab pos="254000" algn="l"/>
                <a:tab pos="546100" algn="l"/>
              </a:tabLst>
            </a:pPr>
            <a:r>
              <a:rPr lang="en-US" altLang="zh-CN" dirty="0" smtClean="0"/>
              <a:t>			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“…Cuando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levantareis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hijo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76200" algn="l"/>
                <a:tab pos="254000" algn="l"/>
                <a:tab pos="546100" algn="l"/>
              </a:tabLst>
            </a:pPr>
            <a:r>
              <a:rPr lang="en-US" altLang="zh-CN" dirty="0" smtClean="0"/>
              <a:t>		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hombre,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entonces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entenderéis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76200" algn="l"/>
                <a:tab pos="254000" algn="l"/>
                <a:tab pos="546100" algn="l"/>
              </a:tabLst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soy,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nada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hago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mí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mismo;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más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76200" algn="l"/>
                <a:tab pos="254000" algn="l"/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como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Padre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enseñó,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esto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hablo.”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213600" y="5651500"/>
            <a:ext cx="19050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Juan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8:28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29000" y="1498600"/>
            <a:ext cx="38100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7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JESUCRISTO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743200" y="2209800"/>
            <a:ext cx="51816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(La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Palabra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Hecha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Carne)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93800" y="3213100"/>
            <a:ext cx="8178800" cy="231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139700" algn="l"/>
                <a:tab pos="190500" algn="l"/>
                <a:tab pos="241300" algn="l"/>
                <a:tab pos="279400" algn="l"/>
              </a:tabLst>
            </a:pPr>
            <a:r>
              <a:rPr lang="en-US" altLang="zh-CN" dirty="0" smtClean="0"/>
              <a:t>			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“El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desecha,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no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recibe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mis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palabras,</a:t>
            </a:r>
          </a:p>
          <a:p>
            <a:pPr>
              <a:lnSpc>
                <a:spcPts val="3800"/>
              </a:lnSpc>
              <a:tabLst>
                <a:tab pos="139700" algn="l"/>
                <a:tab pos="190500" algn="l"/>
                <a:tab pos="241300" algn="l"/>
                <a:tab pos="279400" algn="l"/>
              </a:tabLst>
            </a:pP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tiene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quien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juzgue: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palabra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hablado,</a:t>
            </a:r>
          </a:p>
          <a:p>
            <a:pPr>
              <a:lnSpc>
                <a:spcPts val="3800"/>
              </a:lnSpc>
              <a:tabLst>
                <a:tab pos="139700" algn="l"/>
                <a:tab pos="190500" algn="l"/>
                <a:tab pos="241300" algn="l"/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ella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juzgará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el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día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postrero.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Porque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no</a:t>
            </a:r>
          </a:p>
          <a:p>
            <a:pPr>
              <a:lnSpc>
                <a:spcPts val="3800"/>
              </a:lnSpc>
              <a:tabLst>
                <a:tab pos="139700" algn="l"/>
                <a:tab pos="190500" algn="l"/>
                <a:tab pos="241300" algn="l"/>
                <a:tab pos="279400" algn="l"/>
              </a:tabLst>
            </a:pPr>
            <a:r>
              <a:rPr lang="en-US" altLang="zh-CN" dirty="0" smtClean="0"/>
              <a:t>		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hablado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mí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mismo: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mas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el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Padre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me</a:t>
            </a:r>
          </a:p>
          <a:p>
            <a:pPr>
              <a:lnSpc>
                <a:spcPts val="3800"/>
              </a:lnSpc>
              <a:tabLst>
                <a:tab pos="139700" algn="l"/>
                <a:tab pos="190500" algn="l"/>
                <a:tab pos="241300" algn="l"/>
                <a:tab pos="279400" algn="l"/>
              </a:tabLst>
            </a:pPr>
            <a:r>
              <a:rPr lang="en-US" altLang="zh-CN" dirty="0" smtClean="0"/>
              <a:t>				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envió,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él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dió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mandamiento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295400" y="5499100"/>
            <a:ext cx="79756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decir,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hablar</a:t>
            </a:r>
            <a:r>
              <a:rPr lang="en-US" altLang="zh-CN" sz="32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.”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Juan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12:48-50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0200"/>
            <a:ext cx="91694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73200" y="6007100"/>
            <a:ext cx="2159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3599" b="1" i="1" dirty="0" smtClean="0">
                <a:solidFill>
                  <a:srgbClr val="653300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708400" y="6553200"/>
            <a:ext cx="2794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3599" b="1" i="1" dirty="0" smtClean="0">
                <a:solidFill>
                  <a:srgbClr val="653300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155700" y="3454400"/>
            <a:ext cx="1371599" cy="39241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500" b="1" dirty="0" err="1" smtClean="0">
                <a:solidFill>
                  <a:srgbClr val="FFFFFF"/>
                </a:solidFill>
                <a:latin typeface="Arial Black" panose="020B0A04020102020204" pitchFamily="34" charset="0"/>
                <a:cs typeface="Calibri" pitchFamily="18" charset="0"/>
              </a:rPr>
              <a:t>Famil</a:t>
            </a:r>
            <a:r>
              <a:rPr lang="en-US" altLang="zh-CN" sz="2999" b="1" dirty="0" err="1" smtClean="0">
                <a:solidFill>
                  <a:srgbClr val="FFFFFF"/>
                </a:solidFill>
                <a:latin typeface="Arial Black" panose="020B0A04020102020204" pitchFamily="34" charset="0"/>
                <a:cs typeface="Calibri" pitchFamily="18" charset="0"/>
              </a:rPr>
              <a:t>ia</a:t>
            </a:r>
            <a:endParaRPr lang="en-US" altLang="zh-CN" sz="2999" b="1" dirty="0" smtClean="0">
              <a:solidFill>
                <a:srgbClr val="FFFFFF"/>
              </a:solidFill>
              <a:latin typeface="Arial Black" panose="020B0A04020102020204" pitchFamily="34" charset="0"/>
              <a:cs typeface="Calibri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616700" y="4660900"/>
            <a:ext cx="1384995" cy="40741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999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FFFFFF"/>
                </a:solidFill>
                <a:latin typeface="Arial Black" panose="020B0A04020102020204" pitchFamily="34" charset="0"/>
                <a:cs typeface="Calibri" pitchFamily="18" charset="0"/>
              </a:rPr>
              <a:t>Empleo</a:t>
            </a:r>
            <a:endParaRPr lang="en-US" altLang="zh-CN" sz="2500" b="1" dirty="0" smtClean="0">
              <a:solidFill>
                <a:srgbClr val="FFFFFF"/>
              </a:solidFill>
              <a:latin typeface="Arial Black" panose="020B0A04020102020204" pitchFamily="34" charset="0"/>
              <a:cs typeface="Calibri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705100" y="4597400"/>
            <a:ext cx="1178143" cy="392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500" b="1" dirty="0" err="1" smtClean="0">
                <a:solidFill>
                  <a:srgbClr val="FFFFFF"/>
                </a:solidFill>
                <a:latin typeface="Arial Black" panose="020B0A04020102020204" pitchFamily="34" charset="0"/>
                <a:cs typeface="Calibri" pitchFamily="18" charset="0"/>
              </a:rPr>
              <a:t>Iglesia</a:t>
            </a:r>
            <a:endParaRPr lang="en-US" altLang="zh-CN" sz="2500" b="1" dirty="0" smtClean="0">
              <a:solidFill>
                <a:srgbClr val="FFFFFF"/>
              </a:solidFill>
              <a:latin typeface="Arial Black" panose="020B0A04020102020204" pitchFamily="34" charset="0"/>
              <a:cs typeface="Calibri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8001000" y="3594100"/>
            <a:ext cx="1779333" cy="392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500" b="1" dirty="0" err="1" smtClean="0">
                <a:solidFill>
                  <a:srgbClr val="FFFFFF"/>
                </a:solidFill>
                <a:latin typeface="Arial Black" panose="020B0A04020102020204" pitchFamily="34" charset="0"/>
                <a:cs typeface="Calibri" pitchFamily="18" charset="0"/>
              </a:rPr>
              <a:t>Oscuridad</a:t>
            </a:r>
            <a:endParaRPr lang="en-US" altLang="zh-CN" sz="2500" b="1" dirty="0" smtClean="0">
              <a:solidFill>
                <a:srgbClr val="FFFFFF"/>
              </a:solidFill>
              <a:latin typeface="Arial Black" panose="020B0A04020102020204" pitchFamily="34" charset="0"/>
              <a:cs typeface="Calibri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559300" y="3517900"/>
            <a:ext cx="1625600" cy="39241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500" b="1" dirty="0" err="1" smtClean="0">
                <a:solidFill>
                  <a:srgbClr val="FFFFFF"/>
                </a:solidFill>
                <a:latin typeface="Arial Black" panose="020B0A04020102020204" pitchFamily="34" charset="0"/>
                <a:cs typeface="Calibri" pitchFamily="18" charset="0"/>
              </a:rPr>
              <a:t>Gobierno</a:t>
            </a:r>
            <a:endParaRPr lang="en-US" altLang="zh-CN" sz="2500" b="1" dirty="0" smtClean="0">
              <a:solidFill>
                <a:srgbClr val="FFFFFF"/>
              </a:solidFill>
              <a:latin typeface="Arial Black" panose="020B0A04020102020204" pitchFamily="34" charset="0"/>
              <a:cs typeface="Calibri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708400" y="660400"/>
            <a:ext cx="4115935" cy="17132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>
                <a:tab pos="901700" algn="l"/>
              </a:tabLst>
            </a:pPr>
            <a:r>
              <a:rPr lang="en-US" altLang="zh-CN" dirty="0" smtClean="0"/>
              <a:t>	</a:t>
            </a:r>
            <a:r>
              <a:rPr lang="en-US" altLang="zh-CN" sz="5003" b="1" dirty="0" smtClean="0">
                <a:solidFill>
                  <a:srgbClr val="19057C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5003" b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Dios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500"/>
              </a:lnSpc>
              <a:tabLst>
                <a:tab pos="901700" algn="l"/>
              </a:tabLst>
            </a:pPr>
            <a:r>
              <a:rPr lang="en-US" altLang="zh-CN" sz="5003" b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: </a:t>
            </a:r>
            <a:r>
              <a:rPr lang="en-US" altLang="zh-CN" sz="5003" b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Jesucristo</a:t>
            </a:r>
            <a:endParaRPr lang="en-US" altLang="zh-CN" sz="5003" b="1" dirty="0" smtClean="0">
              <a:solidFill>
                <a:srgbClr val="19057C"/>
              </a:solidFill>
              <a:latin typeface="Arial Black" panose="020B0A04020102020204" pitchFamily="34" charset="0"/>
              <a:cs typeface="Calib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389497" y="1187196"/>
            <a:ext cx="10668" cy="304800"/>
          </a:xfrm>
          <a:custGeom>
            <a:avLst/>
            <a:gdLst>
              <a:gd name="connsiteX0" fmla="*/ 5333 w 10668"/>
              <a:gd name="connsiteY0" fmla="*/ 0 h 304800"/>
              <a:gd name="connsiteX1" fmla="*/ 5333 w 10668"/>
              <a:gd name="connsiteY1" fmla="*/ 304800 h 304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668" h="304800">
                <a:moveTo>
                  <a:pt x="5333" y="0"/>
                </a:moveTo>
                <a:lnTo>
                  <a:pt x="5333" y="304800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8389497" y="1872995"/>
            <a:ext cx="10668" cy="304800"/>
          </a:xfrm>
          <a:custGeom>
            <a:avLst/>
            <a:gdLst>
              <a:gd name="connsiteX0" fmla="*/ 5333 w 10668"/>
              <a:gd name="connsiteY0" fmla="*/ 0 h 304800"/>
              <a:gd name="connsiteX1" fmla="*/ 5333 w 10668"/>
              <a:gd name="connsiteY1" fmla="*/ 304800 h 304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668" h="304800">
                <a:moveTo>
                  <a:pt x="5333" y="0"/>
                </a:moveTo>
                <a:lnTo>
                  <a:pt x="5333" y="304800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8389497" y="2634995"/>
            <a:ext cx="10668" cy="304800"/>
          </a:xfrm>
          <a:custGeom>
            <a:avLst/>
            <a:gdLst>
              <a:gd name="connsiteX0" fmla="*/ 5333 w 10668"/>
              <a:gd name="connsiteY0" fmla="*/ 0 h 304800"/>
              <a:gd name="connsiteX1" fmla="*/ 5333 w 10668"/>
              <a:gd name="connsiteY1" fmla="*/ 304800 h 304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668" h="304800">
                <a:moveTo>
                  <a:pt x="5333" y="0"/>
                </a:moveTo>
                <a:lnTo>
                  <a:pt x="5333" y="304800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46100"/>
            <a:ext cx="3987800" cy="3556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700" y="5880100"/>
            <a:ext cx="8902700" cy="12192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30200"/>
            <a:ext cx="9169400" cy="68834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52588" y="1393928"/>
            <a:ext cx="2033762" cy="5078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995" b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Familia</a:t>
            </a:r>
            <a:endParaRPr lang="en-US" altLang="zh-CN" sz="3995" b="1" dirty="0" smtClean="0">
              <a:solidFill>
                <a:srgbClr val="19057C"/>
              </a:solidFill>
              <a:latin typeface="Arial Black" panose="020B0A04020102020204" pitchFamily="34" charset="0"/>
              <a:cs typeface="Calibri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670800" y="914400"/>
            <a:ext cx="1779141" cy="175176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152400" algn="l"/>
                <a:tab pos="330200" algn="l"/>
              </a:tabLst>
            </a:pPr>
            <a:r>
              <a:rPr lang="en-US" altLang="zh-CN" dirty="0" smtClean="0"/>
              <a:t>		</a:t>
            </a:r>
            <a:r>
              <a:rPr lang="en-US" altLang="zh-CN" sz="2999" b="1" dirty="0" smtClean="0">
                <a:solidFill>
                  <a:srgbClr val="6533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999" b="1" dirty="0" smtClean="0">
                <a:solidFill>
                  <a:srgbClr val="653300"/>
                </a:solidFill>
                <a:latin typeface="Arial Black" panose="020B0A04020102020204" pitchFamily="34" charset="0"/>
                <a:cs typeface="Calibri" pitchFamily="18" charset="0"/>
              </a:rPr>
              <a:t>Dios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Arial Black" panose="020B0A04020102020204" pitchFamily="34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Arial Black" panose="020B0A04020102020204" pitchFamily="34" charset="0"/>
            </a:endParaRPr>
          </a:p>
          <a:p>
            <a:pPr>
              <a:lnSpc>
                <a:spcPts val="3300"/>
              </a:lnSpc>
              <a:tabLst>
                <a:tab pos="152400" algn="l"/>
                <a:tab pos="330200" algn="l"/>
              </a:tabLst>
            </a:pPr>
            <a:r>
              <a:rPr lang="en-US" altLang="zh-CN" dirty="0" smtClean="0">
                <a:latin typeface="Arial Black" panose="020B0A04020102020204" pitchFamily="34" charset="0"/>
              </a:rPr>
              <a:t>	</a:t>
            </a:r>
            <a:r>
              <a:rPr lang="en-US" altLang="zh-CN" sz="2999" b="1" dirty="0" smtClean="0">
                <a:solidFill>
                  <a:srgbClr val="653300"/>
                </a:solidFill>
                <a:latin typeface="Arial Black" panose="020B0A04020102020204" pitchFamily="34" charset="0"/>
                <a:cs typeface="Calibri" pitchFamily="18" charset="0"/>
              </a:rPr>
              <a:t> Cristo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Arial Black" panose="020B0A04020102020204" pitchFamily="34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Arial Black" panose="020B0A04020102020204" pitchFamily="34" charset="0"/>
            </a:endParaRPr>
          </a:p>
          <a:p>
            <a:pPr>
              <a:lnSpc>
                <a:spcPts val="3300"/>
              </a:lnSpc>
              <a:tabLst>
                <a:tab pos="152400" algn="l"/>
                <a:tab pos="330200" algn="l"/>
              </a:tabLst>
            </a:pPr>
            <a:r>
              <a:rPr lang="en-US" altLang="zh-CN" sz="2999" b="1" dirty="0" smtClean="0">
                <a:solidFill>
                  <a:srgbClr val="653300"/>
                </a:solidFill>
                <a:latin typeface="Arial Black" panose="020B0A04020102020204" pitchFamily="34" charset="0"/>
                <a:cs typeface="Calibri" pitchFamily="18" charset="0"/>
              </a:rPr>
              <a:t>,Hombre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835900" y="2921000"/>
            <a:ext cx="1173398" cy="392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999" b="1" dirty="0" err="1" smtClean="0">
                <a:solidFill>
                  <a:srgbClr val="653300"/>
                </a:solidFill>
                <a:latin typeface="Arial Black" panose="020B0A04020102020204" pitchFamily="34" charset="0"/>
                <a:cs typeface="Calibri" pitchFamily="18" charset="0"/>
              </a:rPr>
              <a:t>Mujer</a:t>
            </a:r>
            <a:endParaRPr lang="en-US" altLang="zh-CN" sz="2999" b="1" dirty="0" smtClean="0">
              <a:solidFill>
                <a:srgbClr val="653300"/>
              </a:solidFill>
              <a:latin typeface="Arial Black" panose="020B0A04020102020204" pitchFamily="34" charset="0"/>
              <a:cs typeface="Calibri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989951" y="4254500"/>
            <a:ext cx="8818440" cy="10079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5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“Mas </a:t>
            </a:r>
            <a:r>
              <a:rPr lang="en-US" altLang="zh-CN" sz="25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quiero</a:t>
            </a:r>
            <a:r>
              <a:rPr lang="en-US" altLang="zh-CN" sz="25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5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que</a:t>
            </a:r>
            <a:r>
              <a:rPr lang="en-US" altLang="zh-CN" sz="25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5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sepais</a:t>
            </a:r>
            <a:r>
              <a:rPr lang="en-US" altLang="zh-CN" sz="25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5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que</a:t>
            </a:r>
            <a:r>
              <a:rPr lang="en-US" altLang="zh-CN" sz="25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Cristo </a:t>
            </a:r>
            <a:r>
              <a:rPr lang="en-US" altLang="zh-CN" sz="25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es</a:t>
            </a:r>
            <a:r>
              <a:rPr lang="en-US" altLang="zh-CN" sz="25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la </a:t>
            </a:r>
            <a:r>
              <a:rPr lang="en-US" altLang="zh-CN" sz="25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cabeza</a:t>
            </a:r>
            <a:r>
              <a:rPr lang="en-US" altLang="zh-CN" sz="25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de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500" b="1" i="1" dirty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5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 </a:t>
            </a:r>
            <a:r>
              <a:rPr lang="en-US" altLang="zh-CN" sz="25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todo</a:t>
            </a:r>
            <a:r>
              <a:rPr lang="en-US" altLang="zh-CN" sz="25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5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varón</a:t>
            </a:r>
            <a:r>
              <a:rPr lang="en-US" altLang="zh-CN" sz="25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; y el </a:t>
            </a:r>
            <a:r>
              <a:rPr lang="en-US" altLang="zh-CN" sz="25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varón</a:t>
            </a:r>
            <a:r>
              <a:rPr lang="en-US" altLang="zh-CN" sz="25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5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es</a:t>
            </a:r>
            <a:r>
              <a:rPr lang="en-US" altLang="zh-CN" sz="25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5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cabeza</a:t>
            </a:r>
            <a:r>
              <a:rPr lang="en-US" altLang="zh-CN" sz="25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de la </a:t>
            </a:r>
            <a:r>
              <a:rPr lang="en-US" altLang="zh-CN" sz="25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mujer</a:t>
            </a:r>
            <a:r>
              <a:rPr lang="en-US" altLang="zh-CN" sz="25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; y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500" b="1" i="1" dirty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5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  Dios </a:t>
            </a:r>
            <a:r>
              <a:rPr lang="en-US" altLang="zh-CN" sz="25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es</a:t>
            </a:r>
            <a:r>
              <a:rPr lang="en-US" altLang="zh-CN" sz="25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la </a:t>
            </a:r>
            <a:r>
              <a:rPr lang="en-US" altLang="zh-CN" sz="25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cabeza</a:t>
            </a:r>
            <a:r>
              <a:rPr lang="en-US" altLang="zh-CN" sz="25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de Cristo. “  1 </a:t>
            </a:r>
            <a:r>
              <a:rPr lang="en-US" altLang="zh-CN" sz="25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Corintios</a:t>
            </a:r>
            <a:r>
              <a:rPr lang="en-US" altLang="zh-CN" sz="25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11:3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816600" y="4254500"/>
            <a:ext cx="1905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999" b="1" i="1" dirty="0" smtClean="0">
                <a:solidFill>
                  <a:srgbClr val="19057C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765300" y="5257800"/>
            <a:ext cx="2286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999" b="1" i="1" dirty="0" smtClean="0">
                <a:solidFill>
                  <a:srgbClr val="19057C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4991100" y="5257800"/>
            <a:ext cx="1905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999" b="1" i="1" dirty="0" smtClean="0">
                <a:solidFill>
                  <a:srgbClr val="19057C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6578600" y="5257800"/>
            <a:ext cx="1905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999" b="1" i="1" dirty="0" smtClean="0">
                <a:solidFill>
                  <a:srgbClr val="19057C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2794000" y="6223000"/>
            <a:ext cx="49276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999" b="1" dirty="0" smtClean="0">
                <a:solidFill>
                  <a:srgbClr val="FFFFFF"/>
                </a:solidFill>
                <a:latin typeface="Bookman Old Style" pitchFamily="18" charset="0"/>
                <a:cs typeface="Bookman Old Style" pitchFamily="18" charset="0"/>
              </a:rPr>
              <a:t>Función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b="1" dirty="0" smtClean="0">
                <a:solidFill>
                  <a:srgbClr val="FFFFFF"/>
                </a:solidFill>
                <a:latin typeface="Bookman Old Style" pitchFamily="18" charset="0"/>
                <a:cs typeface="Bookman Old Style" pitchFamily="18" charset="0"/>
              </a:rPr>
              <a:t>de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b="1" dirty="0" smtClean="0">
                <a:solidFill>
                  <a:srgbClr val="FFFFFF"/>
                </a:solidFill>
                <a:latin typeface="Bookman Old Style" pitchFamily="18" charset="0"/>
                <a:cs typeface="Bookman Old Style" pitchFamily="18" charset="0"/>
              </a:rPr>
              <a:t>la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b="1" dirty="0" smtClean="0">
                <a:solidFill>
                  <a:srgbClr val="FFFFFF"/>
                </a:solidFill>
                <a:latin typeface="Bookman Old Style" pitchFamily="18" charset="0"/>
                <a:cs typeface="Bookman Old Style" pitchFamily="18" charset="0"/>
              </a:rPr>
              <a:t>Autoridad: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999" b="1" dirty="0" smtClean="0">
                <a:solidFill>
                  <a:srgbClr val="FFFF00"/>
                </a:solidFill>
                <a:latin typeface="Bookman Old Style" pitchFamily="18" charset="0"/>
                <a:cs typeface="Bookman Old Style" pitchFamily="18" charset="0"/>
              </a:rPr>
              <a:t>PROFETA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b="1" dirty="0" smtClean="0">
                <a:solidFill>
                  <a:srgbClr val="FFFF00"/>
                </a:solidFill>
                <a:latin typeface="Bookman Old Style" pitchFamily="18" charset="0"/>
                <a:cs typeface="Bookman Old Style" pitchFamily="18" charset="0"/>
              </a:rPr>
              <a:t>/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b="1" dirty="0" smtClean="0">
                <a:solidFill>
                  <a:srgbClr val="FFFF00"/>
                </a:solidFill>
                <a:latin typeface="Bookman Old Style" pitchFamily="18" charset="0"/>
                <a:cs typeface="Bookman Old Style" pitchFamily="18" charset="0"/>
              </a:rPr>
              <a:t>SACERDOTE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2819400" y="2616200"/>
            <a:ext cx="215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3503" b="1" dirty="0" smtClean="0">
                <a:solidFill>
                  <a:srgbClr val="653300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526419" y="2603319"/>
            <a:ext cx="3086100" cy="123880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3000" b="1" dirty="0" err="1" smtClean="0">
                <a:solidFill>
                  <a:srgbClr val="653300"/>
                </a:solidFill>
                <a:latin typeface="Arial Black" panose="020B0A04020102020204" pitchFamily="34" charset="0"/>
                <a:cs typeface="Calibri" pitchFamily="18" charset="0"/>
              </a:rPr>
              <a:t>Esposo</a:t>
            </a:r>
            <a:r>
              <a:rPr lang="en-US" altLang="zh-CN" sz="3000" b="1" dirty="0" smtClean="0">
                <a:solidFill>
                  <a:srgbClr val="653300"/>
                </a:solidFill>
                <a:latin typeface="Arial Black" panose="020B0A04020102020204" pitchFamily="34" charset="0"/>
                <a:cs typeface="Calibri" pitchFamily="18" charset="0"/>
              </a:rPr>
              <a:t> / Padre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3000" b="1" dirty="0" smtClean="0">
                <a:solidFill>
                  <a:srgbClr val="653300"/>
                </a:solidFill>
                <a:latin typeface="Arial Black" panose="020B0A04020102020204" pitchFamily="34" charset="0"/>
                <a:cs typeface="Calibri" pitchFamily="18" charset="0"/>
              </a:rPr>
              <a:t>      </a:t>
            </a:r>
            <a:r>
              <a:rPr lang="en-US" altLang="zh-CN" sz="3000" b="1" dirty="0" err="1" smtClean="0">
                <a:solidFill>
                  <a:srgbClr val="653300"/>
                </a:solidFill>
                <a:latin typeface="Arial Black" panose="020B0A04020102020204" pitchFamily="34" charset="0"/>
                <a:cs typeface="Calibri" pitchFamily="18" charset="0"/>
              </a:rPr>
              <a:t>Esposa</a:t>
            </a:r>
            <a:endParaRPr lang="en-US" altLang="zh-CN" sz="3000" b="1" dirty="0" smtClean="0">
              <a:solidFill>
                <a:srgbClr val="653300"/>
              </a:solidFill>
              <a:latin typeface="Arial Black" panose="020B0A04020102020204" pitchFamily="34" charset="0"/>
              <a:cs typeface="Calibri" pitchFamily="18" charset="0"/>
            </a:endParaRPr>
          </a:p>
          <a:p>
            <a:pPr>
              <a:lnSpc>
                <a:spcPts val="3100"/>
              </a:lnSpc>
              <a:tabLst/>
            </a:pPr>
            <a:r>
              <a:rPr lang="en-US" altLang="zh-CN" sz="3000" b="1" dirty="0">
                <a:solidFill>
                  <a:srgbClr val="653300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3000" b="1" dirty="0" smtClean="0">
                <a:solidFill>
                  <a:srgbClr val="653300"/>
                </a:solidFill>
                <a:latin typeface="Arial Black" panose="020B0A04020102020204" pitchFamily="34" charset="0"/>
                <a:cs typeface="Calibri" pitchFamily="18" charset="0"/>
              </a:rPr>
              <a:t>     </a:t>
            </a:r>
            <a:r>
              <a:rPr lang="en-US" altLang="zh-CN" sz="3000" b="1" dirty="0" err="1" smtClean="0">
                <a:solidFill>
                  <a:srgbClr val="653300"/>
                </a:solidFill>
                <a:latin typeface="Arial Black" panose="020B0A04020102020204" pitchFamily="34" charset="0"/>
                <a:cs typeface="Calibri" pitchFamily="18" charset="0"/>
              </a:rPr>
              <a:t>Hijos</a:t>
            </a:r>
            <a:endParaRPr lang="en-US" altLang="zh-CN" sz="3000" b="1" dirty="0" smtClean="0">
              <a:solidFill>
                <a:srgbClr val="653300"/>
              </a:solidFill>
              <a:latin typeface="Arial Black" panose="020B0A04020102020204" pitchFamily="34" charset="0"/>
              <a:cs typeface="Calibri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3568700" y="3149600"/>
            <a:ext cx="215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3503" b="1" dirty="0" smtClean="0">
                <a:solidFill>
                  <a:srgbClr val="653300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3733800" y="3683000"/>
            <a:ext cx="279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3503" b="1" dirty="0" smtClean="0">
                <a:solidFill>
                  <a:srgbClr val="653300"/>
                </a:solidFill>
                <a:latin typeface="Calibri" pitchFamily="18" charset="0"/>
                <a:cs typeface="Calibri" pitchFamily="18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93700"/>
            <a:ext cx="3987800" cy="3098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700" y="5880100"/>
            <a:ext cx="8902700" cy="12192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30200"/>
            <a:ext cx="9169400" cy="6883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38700" y="3810000"/>
            <a:ext cx="2159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795" b="1" i="1" dirty="0" smtClean="0">
                <a:solidFill>
                  <a:srgbClr val="19057C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79500" y="3625850"/>
            <a:ext cx="8851900" cy="261097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279400" algn="l"/>
                <a:tab pos="673100" algn="l"/>
                <a:tab pos="850900" algn="l"/>
                <a:tab pos="1714500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i="1" dirty="0" smtClean="0">
                <a:solidFill>
                  <a:srgbClr val="19057C"/>
                </a:solidFill>
              </a:rPr>
              <a:t> 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</a:rPr>
              <a:t>”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</a:rPr>
              <a:t>Apacentad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</a:rPr>
              <a:t> la grey de Dios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</a:rPr>
              <a:t>que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</a:rPr>
              <a:t>está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</a:rPr>
              <a:t> entre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</a:rPr>
              <a:t>vosotros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</a:rPr>
              <a:t>, </a:t>
            </a:r>
            <a:endParaRPr lang="en-US" altLang="zh-CN" sz="2300" i="1" dirty="0" smtClean="0">
              <a:latin typeface="Arial Black" panose="020B0A04020102020204" pitchFamily="34" charset="0"/>
            </a:endParaRPr>
          </a:p>
          <a:p>
            <a:pPr>
              <a:lnSpc>
                <a:spcPts val="2400"/>
              </a:lnSpc>
              <a:tabLst>
                <a:tab pos="279400" algn="l"/>
                <a:tab pos="673100" algn="l"/>
                <a:tab pos="850900" algn="l"/>
                <a:tab pos="1714500" algn="l"/>
              </a:tabLst>
            </a:pPr>
            <a:r>
              <a:rPr lang="en-US" altLang="zh-CN" sz="2300" i="1" dirty="0" smtClean="0">
                <a:latin typeface="Arial Black" panose="020B0A04020102020204" pitchFamily="34" charset="0"/>
              </a:rPr>
              <a:t>	        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</a:rPr>
              <a:t>teniendo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</a:rPr>
              <a:t>cuidado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</a:rPr>
              <a:t> de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</a:rPr>
              <a:t>ella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</a:rPr>
              <a:t>, no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</a:rPr>
              <a:t>por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</a:rPr>
              <a:t>fuerza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</a:rPr>
              <a:t>,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</a:rPr>
              <a:t>sino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</a:rPr>
              <a:t>,</a:t>
            </a:r>
          </a:p>
          <a:p>
            <a:pPr>
              <a:lnSpc>
                <a:spcPts val="2400"/>
              </a:lnSpc>
              <a:tabLst>
                <a:tab pos="279400" algn="l"/>
                <a:tab pos="673100" algn="l"/>
                <a:tab pos="850900" algn="l"/>
                <a:tab pos="1714500" algn="l"/>
              </a:tabLst>
            </a:pPr>
            <a:r>
              <a:rPr lang="en-US" altLang="zh-CN" sz="2300" b="1" i="1" dirty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voluntariamente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; no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por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ganancia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deshonesta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,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sino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de 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un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ánimo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pronto, Y no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como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teniendo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señorío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sobre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las</a:t>
            </a:r>
            <a:r>
              <a:rPr lang="en-US" altLang="zh-CN" sz="2300" b="1" i="1" dirty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heredades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del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Señor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sino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siendo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2300" b="1" i="1" dirty="0" err="1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dechados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de la </a:t>
            </a: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                    </a:t>
            </a:r>
          </a:p>
          <a:p>
            <a:pPr>
              <a:lnSpc>
                <a:spcPts val="2400"/>
              </a:lnSpc>
              <a:tabLst>
                <a:tab pos="279400" algn="l"/>
                <a:tab pos="673100" algn="l"/>
                <a:tab pos="850900" algn="l"/>
                <a:tab pos="1714500" algn="l"/>
              </a:tabLst>
            </a:pPr>
            <a:r>
              <a:rPr lang="en-US" altLang="zh-CN" sz="23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                                     grey</a:t>
            </a:r>
            <a:r>
              <a:rPr lang="en-US" altLang="zh-CN" sz="2300" i="1" dirty="0" smtClean="0">
                <a:latin typeface="Arial Black" panose="020B0A04020102020204" pitchFamily="34" charset="0"/>
              </a:rPr>
              <a:t>	                                </a:t>
            </a:r>
            <a:endParaRPr lang="en-US" altLang="zh-CN" sz="2300" b="1" i="1" dirty="0" smtClean="0">
              <a:solidFill>
                <a:srgbClr val="19057C"/>
              </a:solidFill>
              <a:latin typeface="Arial Black" panose="020B0A04020102020204" pitchFamily="34" charset="0"/>
              <a:cs typeface="Calibri" pitchFamily="18" charset="0"/>
            </a:endParaRPr>
          </a:p>
          <a:p>
            <a:pPr>
              <a:lnSpc>
                <a:spcPts val="2600"/>
              </a:lnSpc>
              <a:tabLst>
                <a:tab pos="279400" algn="l"/>
                <a:tab pos="673100" algn="l"/>
                <a:tab pos="850900" algn="l"/>
                <a:tab pos="1714500" algn="l"/>
              </a:tabLst>
            </a:pPr>
            <a:r>
              <a:rPr lang="en-US" altLang="zh-CN" sz="2800" i="1" dirty="0" smtClean="0">
                <a:latin typeface="+mj-lt"/>
              </a:rPr>
              <a:t>				</a:t>
            </a:r>
            <a:r>
              <a:rPr lang="en-US" altLang="zh-CN" sz="2800" b="1" i="1" dirty="0">
                <a:solidFill>
                  <a:srgbClr val="19057C"/>
                </a:solidFill>
                <a:latin typeface="+mj-lt"/>
              </a:rPr>
              <a:t> </a:t>
            </a:r>
            <a:r>
              <a:rPr lang="en-US" altLang="zh-CN" sz="2800" b="1" i="1" dirty="0" smtClean="0">
                <a:solidFill>
                  <a:srgbClr val="19057C"/>
                </a:solidFill>
                <a:latin typeface="+mj-lt"/>
              </a:rPr>
              <a:t>            </a:t>
            </a:r>
            <a:r>
              <a:rPr lang="en-US" altLang="zh-CN" sz="2800" b="1" i="1" dirty="0" smtClean="0">
                <a:solidFill>
                  <a:srgbClr val="19057C"/>
                </a:solidFill>
                <a:latin typeface="+mj-lt"/>
              </a:rPr>
              <a:t>                               </a:t>
            </a:r>
            <a:r>
              <a:rPr lang="en-US" altLang="zh-CN" sz="2500" b="1" i="1" dirty="0" smtClean="0">
                <a:solidFill>
                  <a:srgbClr val="19057C"/>
                </a:solidFill>
                <a:latin typeface="Arial Black" panose="020B0A04020102020204" pitchFamily="34" charset="0"/>
                <a:cs typeface="Calibri" pitchFamily="18" charset="0"/>
              </a:rPr>
              <a:t>Ia. Pedro 5;2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</p:txBody>
      </p:sp>
      <p:sp>
        <p:nvSpPr>
          <p:cNvPr id="9" name="TextBox 1"/>
          <p:cNvSpPr txBox="1"/>
          <p:nvPr/>
        </p:nvSpPr>
        <p:spPr>
          <a:xfrm>
            <a:off x="3734254" y="1069300"/>
            <a:ext cx="3570786" cy="289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25400" algn="l"/>
                <a:tab pos="76200" algn="l"/>
                <a:tab pos="88900" algn="l"/>
              </a:tabLst>
            </a:pPr>
            <a:r>
              <a:rPr lang="en-US" altLang="zh-CN" dirty="0" smtClean="0"/>
              <a:t>		</a:t>
            </a:r>
            <a:r>
              <a:rPr lang="en-US" altLang="zh-CN" sz="3995" b="1" dirty="0" err="1" smtClean="0">
                <a:solidFill>
                  <a:srgbClr val="19057C"/>
                </a:solidFill>
                <a:latin typeface="Arial Black" panose="020B0A04020102020204" pitchFamily="34" charset="0"/>
              </a:rPr>
              <a:t>Iglesia</a:t>
            </a:r>
            <a:endParaRPr lang="en-US" altLang="zh-CN" sz="3995" b="1" dirty="0" smtClean="0">
              <a:solidFill>
                <a:srgbClr val="19057C"/>
              </a:solidFill>
              <a:latin typeface="Arial Black" panose="020B0A04020102020204" pitchFamily="34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Arial Black" panose="020B0A04020102020204" pitchFamily="34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Arial Black" panose="020B0A04020102020204" pitchFamily="34" charset="0"/>
            </a:endParaRPr>
          </a:p>
          <a:p>
            <a:pPr>
              <a:lnSpc>
                <a:spcPts val="3900"/>
              </a:lnSpc>
              <a:tabLst>
                <a:tab pos="25400" algn="l"/>
                <a:tab pos="76200" algn="l"/>
                <a:tab pos="88900" algn="l"/>
              </a:tabLst>
            </a:pPr>
            <a:r>
              <a:rPr lang="en-US" altLang="zh-CN" dirty="0" smtClean="0">
                <a:latin typeface="Arial Black" panose="020B0A04020102020204" pitchFamily="34" charset="0"/>
              </a:rPr>
              <a:t>			</a:t>
            </a:r>
            <a:r>
              <a:rPr lang="en-US" altLang="zh-CN" sz="3503" b="1" dirty="0" err="1" smtClean="0">
                <a:solidFill>
                  <a:srgbClr val="653300"/>
                </a:solidFill>
                <a:latin typeface="Arial Black" panose="020B0A04020102020204" pitchFamily="34" charset="0"/>
              </a:rPr>
              <a:t>Pastores</a:t>
            </a:r>
            <a:endParaRPr lang="en-US" altLang="zh-CN" sz="3503" b="1" dirty="0" smtClean="0">
              <a:solidFill>
                <a:srgbClr val="653300"/>
              </a:solidFill>
              <a:latin typeface="Arial Black" panose="020B0A04020102020204" pitchFamily="34" charset="0"/>
              <a:cs typeface="Calibri" pitchFamily="18" charset="0"/>
            </a:endParaRPr>
          </a:p>
          <a:p>
            <a:pPr>
              <a:lnSpc>
                <a:spcPts val="3200"/>
              </a:lnSpc>
              <a:tabLst>
                <a:tab pos="25400" algn="l"/>
                <a:tab pos="76200" algn="l"/>
                <a:tab pos="88900" algn="l"/>
              </a:tabLst>
            </a:pPr>
            <a:r>
              <a:rPr lang="en-US" altLang="zh-CN" sz="3503" b="1" dirty="0">
                <a:solidFill>
                  <a:srgbClr val="653300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3503" b="1" dirty="0" err="1" smtClean="0">
                <a:solidFill>
                  <a:srgbClr val="653300"/>
                </a:solidFill>
                <a:latin typeface="Arial Black" panose="020B0A04020102020204" pitchFamily="34" charset="0"/>
                <a:cs typeface="Calibri" pitchFamily="18" charset="0"/>
              </a:rPr>
              <a:t>Ministros</a:t>
            </a:r>
            <a:endParaRPr lang="en-US" altLang="zh-CN" sz="3503" b="1" dirty="0" smtClean="0">
              <a:solidFill>
                <a:srgbClr val="653300"/>
              </a:solidFill>
              <a:latin typeface="Arial Black" panose="020B0A04020102020204" pitchFamily="34" charset="0"/>
              <a:cs typeface="Calibri" pitchFamily="18" charset="0"/>
            </a:endParaRPr>
          </a:p>
          <a:p>
            <a:pPr>
              <a:lnSpc>
                <a:spcPts val="3200"/>
              </a:lnSpc>
              <a:tabLst>
                <a:tab pos="25400" algn="l"/>
                <a:tab pos="76200" algn="l"/>
                <a:tab pos="88900" algn="l"/>
              </a:tabLst>
            </a:pPr>
            <a:r>
              <a:rPr lang="en-US" altLang="zh-CN" sz="3503" b="1" dirty="0">
                <a:solidFill>
                  <a:srgbClr val="653300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3503" b="1" dirty="0" err="1" smtClean="0">
                <a:solidFill>
                  <a:srgbClr val="653300"/>
                </a:solidFill>
                <a:latin typeface="Arial Black" panose="020B0A04020102020204" pitchFamily="34" charset="0"/>
                <a:cs typeface="Calibri" pitchFamily="18" charset="0"/>
              </a:rPr>
              <a:t>Diaconos</a:t>
            </a:r>
            <a:endParaRPr lang="en-US" altLang="zh-CN" sz="3503" b="1" dirty="0" smtClean="0">
              <a:solidFill>
                <a:srgbClr val="653300"/>
              </a:solidFill>
              <a:latin typeface="Arial Black" panose="020B0A04020102020204" pitchFamily="34" charset="0"/>
              <a:cs typeface="Calibri" pitchFamily="18" charset="0"/>
            </a:endParaRPr>
          </a:p>
          <a:p>
            <a:pPr>
              <a:lnSpc>
                <a:spcPts val="3200"/>
              </a:lnSpc>
              <a:tabLst>
                <a:tab pos="25400" algn="l"/>
                <a:tab pos="76200" algn="l"/>
                <a:tab pos="88900" algn="l"/>
              </a:tabLst>
            </a:pPr>
            <a:r>
              <a:rPr lang="en-US" altLang="zh-CN" sz="3503" b="1" dirty="0">
                <a:solidFill>
                  <a:srgbClr val="653300"/>
                </a:solidFill>
                <a:latin typeface="Arial Black" panose="020B0A04020102020204" pitchFamily="34" charset="0"/>
                <a:cs typeface="Calibri" pitchFamily="18" charset="0"/>
              </a:rPr>
              <a:t> </a:t>
            </a:r>
            <a:r>
              <a:rPr lang="en-US" altLang="zh-CN" sz="3503" b="1" dirty="0" err="1" smtClean="0">
                <a:solidFill>
                  <a:srgbClr val="653300"/>
                </a:solidFill>
                <a:latin typeface="Arial Black" panose="020B0A04020102020204" pitchFamily="34" charset="0"/>
                <a:cs typeface="Calibri" pitchFamily="18" charset="0"/>
              </a:rPr>
              <a:t>Congregación</a:t>
            </a:r>
            <a:endParaRPr lang="en-US" altLang="zh-CN" sz="3503" b="1" dirty="0" smtClean="0">
              <a:solidFill>
                <a:srgbClr val="653300"/>
              </a:solidFill>
              <a:latin typeface="Arial Black" panose="020B0A04020102020204" pitchFamily="34" charset="0"/>
              <a:cs typeface="Calibri" pitchFamily="18" charset="0"/>
            </a:endParaRPr>
          </a:p>
          <a:p>
            <a:pPr>
              <a:lnSpc>
                <a:spcPts val="3100"/>
              </a:lnSpc>
              <a:tabLst>
                <a:tab pos="25400" algn="l"/>
                <a:tab pos="76200" algn="l"/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3503" b="1" dirty="0" smtClean="0">
                <a:solidFill>
                  <a:srgbClr val="653300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089400" y="3124200"/>
            <a:ext cx="228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3503" b="1" dirty="0" smtClean="0">
                <a:solidFill>
                  <a:srgbClr val="653300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755900" y="6045989"/>
            <a:ext cx="5346700" cy="8874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00"/>
              </a:lnSpc>
              <a:tabLst>
                <a:tab pos="279400" algn="l"/>
                <a:tab pos="673100" algn="l"/>
                <a:tab pos="850900" algn="l"/>
                <a:tab pos="1714500" algn="l"/>
              </a:tabLst>
            </a:pPr>
            <a:r>
              <a:rPr lang="en-US" altLang="zh-CN" sz="3200" b="1" dirty="0" err="1">
                <a:solidFill>
                  <a:srgbClr val="FFFFFF"/>
                </a:solidFill>
                <a:latin typeface="Bookman Old Style" pitchFamily="18" charset="0"/>
                <a:cs typeface="Bookman Old Style" pitchFamily="18" charset="0"/>
              </a:rPr>
              <a:t>Función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FFFFFF"/>
                </a:solidFill>
                <a:latin typeface="Bookman Old Style" pitchFamily="18" charset="0"/>
                <a:cs typeface="Bookman Old Style" pitchFamily="18" charset="0"/>
              </a:rPr>
              <a:t>de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FFFFFF"/>
                </a:solidFill>
                <a:latin typeface="Bookman Old Style" pitchFamily="18" charset="0"/>
                <a:cs typeface="Bookman Old Style" pitchFamily="18" charset="0"/>
              </a:rPr>
              <a:t>la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FF"/>
                </a:solidFill>
                <a:latin typeface="Bookman Old Style" pitchFamily="18" charset="0"/>
                <a:cs typeface="Bookman Old Style" pitchFamily="18" charset="0"/>
              </a:rPr>
              <a:t>Autoridad</a:t>
            </a:r>
            <a:r>
              <a:rPr lang="en-US" altLang="zh-CN" sz="3200" b="1" dirty="0">
                <a:solidFill>
                  <a:srgbClr val="FFFFFF"/>
                </a:solidFill>
                <a:latin typeface="Bookman Old Style" pitchFamily="18" charset="0"/>
                <a:cs typeface="Bookman Old Style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sz="3200" dirty="0"/>
          </a:p>
          <a:p>
            <a:pPr>
              <a:lnSpc>
                <a:spcPts val="2600"/>
              </a:lnSpc>
              <a:tabLst>
                <a:tab pos="279400" algn="l"/>
                <a:tab pos="673100" algn="l"/>
                <a:tab pos="850900" algn="l"/>
                <a:tab pos="1714500" algn="l"/>
              </a:tabLst>
            </a:pPr>
            <a:r>
              <a:rPr lang="en-US" altLang="zh-CN" sz="3200" dirty="0"/>
              <a:t>	</a:t>
            </a:r>
            <a:r>
              <a:rPr lang="en-US" altLang="zh-CN" sz="3200" b="1" dirty="0">
                <a:solidFill>
                  <a:srgbClr val="FFFF00"/>
                </a:solidFill>
                <a:latin typeface="Bookman Old Style" pitchFamily="18" charset="0"/>
                <a:cs typeface="Bookman Old Style" pitchFamily="18" charset="0"/>
              </a:rPr>
              <a:t>NUTRIR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FFFF00"/>
                </a:solidFill>
                <a:latin typeface="Bookman Old Style" pitchFamily="18" charset="0"/>
                <a:cs typeface="Bookman Old Style" pitchFamily="18" charset="0"/>
              </a:rPr>
              <a:t>Y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FFFF00"/>
                </a:solidFill>
                <a:latin typeface="Bookman Old Style" pitchFamily="18" charset="0"/>
                <a:cs typeface="Bookman Old Style" pitchFamily="18" charset="0"/>
              </a:rPr>
              <a:t>ENTRENAR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0" y="2006600"/>
            <a:ext cx="58420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700"/>
              </a:lnSpc>
              <a:tabLst/>
            </a:pPr>
            <a:r>
              <a:rPr lang="en-US" altLang="zh-CN" sz="59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LAAUTORIDAD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701800" y="2921000"/>
            <a:ext cx="72517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700"/>
              </a:lnSpc>
              <a:tabLst/>
            </a:pPr>
            <a:r>
              <a:rPr lang="en-US" altLang="zh-CN" sz="59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TIENE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EQUILIBRIO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81200" y="2476500"/>
            <a:ext cx="6705600" cy="158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0"/>
              </a:lnSpc>
              <a:tabLst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53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“El</a:t>
            </a:r>
            <a:r>
              <a:rPr lang="en-US" altLang="zh-CN" sz="53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3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Pastor,</a:t>
            </a:r>
            <a:r>
              <a:rPr lang="en-US" altLang="zh-CN" sz="53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3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la</a:t>
            </a:r>
            <a:r>
              <a:rPr lang="en-US" altLang="zh-CN" sz="53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3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Persona</a:t>
            </a:r>
          </a:p>
          <a:p>
            <a:pPr>
              <a:lnSpc>
                <a:spcPts val="6400"/>
              </a:lnSpc>
              <a:tabLst>
                <a:tab pos="152400" algn="l"/>
              </a:tabLst>
            </a:pPr>
            <a:r>
              <a:rPr lang="en-US" altLang="zh-CN" sz="53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CLAVE</a:t>
            </a:r>
            <a:r>
              <a:rPr lang="en-US" altLang="zh-CN" sz="53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3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para</a:t>
            </a:r>
            <a:r>
              <a:rPr lang="en-US" altLang="zh-CN" sz="53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3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la</a:t>
            </a:r>
            <a:r>
              <a:rPr lang="en-US" altLang="zh-CN" sz="53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3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Visón”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632200" y="4953000"/>
            <a:ext cx="34036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27000" algn="l"/>
              </a:tabLst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Obispo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Presidente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Samuel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Valverde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9500" y="2095500"/>
            <a:ext cx="8140700" cy="351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>
                <a:tab pos="266700" algn="l"/>
                <a:tab pos="698500" algn="l"/>
              </a:tabLst>
            </a:pPr>
            <a:r>
              <a:rPr lang="en-US" altLang="zh-CN" sz="3995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POR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UNAPARTE,</a:t>
            </a:r>
          </a:p>
          <a:p>
            <a:pPr>
              <a:lnSpc>
                <a:spcPts val="4700"/>
              </a:lnSpc>
              <a:tabLst>
                <a:tab pos="266700" algn="l"/>
                <a:tab pos="698500" algn="l"/>
              </a:tabLst>
            </a:pPr>
            <a:r>
              <a:rPr lang="en-US" altLang="zh-CN" sz="3995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LOS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PASTORES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DEBEN: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266700" algn="l"/>
                <a:tab pos="698500" algn="l"/>
              </a:tabLst>
            </a:pPr>
            <a:r>
              <a:rPr lang="en-US" altLang="zh-CN" dirty="0" smtClean="0"/>
              <a:t>	</a:t>
            </a:r>
            <a:r>
              <a:rPr lang="en-US" altLang="zh-CN" sz="32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2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CUIDAR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NUTRIRALOS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MIEMBROS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266700" algn="l"/>
                <a:tab pos="698500" algn="l"/>
              </a:tabLst>
            </a:pPr>
            <a:r>
              <a:rPr lang="en-US" altLang="zh-CN" dirty="0" smtClean="0"/>
              <a:t>		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“Apacentad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grey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Dios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está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entre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17600" y="5626100"/>
            <a:ext cx="4940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vosotros,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cuidando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ella…”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518400" y="5537200"/>
            <a:ext cx="19304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2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I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Pedro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5:2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9500" y="1993900"/>
            <a:ext cx="81407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•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APACENTARLAS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VOLUNTARIA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993900" y="2603500"/>
            <a:ext cx="47752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HONESTAMENTE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136900" y="3810000"/>
            <a:ext cx="48006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“…No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fuerza,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sino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943100" y="4419600"/>
            <a:ext cx="71755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voluntariamente;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no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ganancia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654300" y="5029200"/>
            <a:ext cx="57785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deshonesta,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sino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con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ánimo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327400" y="5524500"/>
            <a:ext cx="44323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pronto.”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I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Pedro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5:2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9500" y="1816100"/>
            <a:ext cx="8204200" cy="179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•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DEBEN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HACER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DENTRO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</a:p>
          <a:p>
            <a:pPr>
              <a:lnSpc>
                <a:spcPts val="47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PRINCIPIOS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</a:p>
          <a:p>
            <a:pPr>
              <a:lnSpc>
                <a:spcPts val="47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JURISDICCIÓN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43000" y="4216400"/>
            <a:ext cx="83185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469900" algn="l"/>
              </a:tabLst>
            </a:pPr>
            <a:r>
              <a:rPr lang="en-US" altLang="zh-CN" dirty="0" smtClean="0"/>
              <a:t>	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“No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como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teniendo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señorío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sobre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los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469900" algn="l"/>
              </a:tabLst>
            </a:pP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están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bajo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vuestro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cuidado,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sino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092200" y="5308600"/>
            <a:ext cx="83820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siendo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ejemplos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grey.”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I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Pedro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5:3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97000" y="1765300"/>
            <a:ext cx="63119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•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PREDICAR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ENSEÑAR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844800" y="2374900"/>
            <a:ext cx="53848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LAPALABRA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DIOS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981200" y="3949700"/>
            <a:ext cx="71247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“…Que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hablaron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palabra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686300" y="4559300"/>
            <a:ext cx="17145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Dios…”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642100" y="5181600"/>
            <a:ext cx="28448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Hebreos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13:7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9500" y="1879600"/>
            <a:ext cx="8115300" cy="364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>
                <a:tab pos="812800" algn="l"/>
                <a:tab pos="1600200" algn="l"/>
              </a:tabLst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•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VELAR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LASALMAS,</a:t>
            </a:r>
          </a:p>
          <a:p>
            <a:pPr>
              <a:lnSpc>
                <a:spcPts val="4700"/>
              </a:lnSpc>
              <a:tabLst>
                <a:tab pos="812800" algn="l"/>
                <a:tab pos="1600200" algn="l"/>
              </a:tabLst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PORQUE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DARÁN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CUENTA</a:t>
            </a:r>
          </a:p>
          <a:p>
            <a:pPr>
              <a:lnSpc>
                <a:spcPts val="4800"/>
              </a:lnSpc>
              <a:tabLst>
                <a:tab pos="812800" algn="l"/>
                <a:tab pos="1600200" algn="l"/>
              </a:tabLst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DELANTE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DIOS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812800" algn="l"/>
                <a:tab pos="1600200" algn="l"/>
              </a:tabLst>
            </a:pPr>
            <a:r>
              <a:rPr lang="en-US" altLang="zh-CN" dirty="0" smtClean="0"/>
              <a:t>	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“…Porque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ellos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velan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vuestras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812800" algn="l"/>
                <a:tab pos="1600200" algn="l"/>
              </a:tabLst>
            </a:pPr>
            <a:r>
              <a:rPr lang="en-US" altLang="zh-CN" dirty="0" smtClean="0"/>
              <a:t>		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almas,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como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quiénes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darán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641600" y="5562600"/>
            <a:ext cx="21717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cuenta…”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334000" y="5448300"/>
            <a:ext cx="30988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Hebreos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13:17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9500" y="1790700"/>
            <a:ext cx="69723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•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HACER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SU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TRABAJO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CON</a:t>
            </a:r>
          </a:p>
          <a:p>
            <a:pPr>
              <a:lnSpc>
                <a:spcPts val="47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ALEGRÍA,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NO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QUEJÁNDOSE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892300" y="3683000"/>
            <a:ext cx="72898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“…Para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hagan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con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alegría,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25400" algn="l"/>
              </a:tabLst>
            </a:pP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no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quejándose,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porque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esto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no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os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886200" y="4876800"/>
            <a:ext cx="33020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provechoso.”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388100" y="5499100"/>
            <a:ext cx="30988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Hebreos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13:17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9500" y="1778000"/>
            <a:ext cx="64262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7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</a:t>
            </a:r>
            <a:r>
              <a:rPr lang="en-US" altLang="zh-CN" sz="4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7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LAOTRAPARTE,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079500" y="2501900"/>
            <a:ext cx="72771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7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LOS</a:t>
            </a:r>
            <a:r>
              <a:rPr lang="en-US" altLang="zh-CN" sz="4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7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MIEMBROS</a:t>
            </a:r>
            <a:r>
              <a:rPr lang="en-US" altLang="zh-CN" sz="4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7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DEBEN: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006600" y="3644900"/>
            <a:ext cx="65659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•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995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TENER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EN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MENTEASUS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975100" y="4254500"/>
            <a:ext cx="26289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PASTORES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778000" y="5080000"/>
            <a:ext cx="62484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“Acordaos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sus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pastores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…”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489700" y="5689600"/>
            <a:ext cx="29972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Hebreos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13:7ª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9500" y="1803400"/>
            <a:ext cx="5588000" cy="140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7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•</a:t>
            </a:r>
            <a:r>
              <a:rPr lang="en-US" altLang="zh-CN" sz="4799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7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OBSERVARASUS</a:t>
            </a:r>
          </a:p>
          <a:p>
            <a:pPr>
              <a:lnSpc>
                <a:spcPts val="5700"/>
              </a:lnSpc>
              <a:tabLst/>
            </a:pPr>
            <a:r>
              <a:rPr lang="en-US" altLang="zh-CN" sz="47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PASTORES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082800" y="4025900"/>
            <a:ext cx="68961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/>
            </a:pPr>
            <a:r>
              <a:rPr lang="en-US" altLang="zh-CN" sz="47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“…considerando</a:t>
            </a:r>
            <a:r>
              <a:rPr lang="en-US" altLang="zh-CN" sz="4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7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cual</a:t>
            </a:r>
            <a:r>
              <a:rPr lang="en-US" altLang="zh-CN" sz="4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7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haya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092200" y="4762500"/>
            <a:ext cx="83693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/>
            </a:pPr>
            <a:r>
              <a:rPr lang="en-US" altLang="zh-CN" sz="47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sido</a:t>
            </a:r>
            <a:r>
              <a:rPr lang="en-US" altLang="zh-CN" sz="4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7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el</a:t>
            </a:r>
            <a:r>
              <a:rPr lang="en-US" altLang="zh-CN" sz="4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7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resultado</a:t>
            </a:r>
            <a:r>
              <a:rPr lang="en-US" altLang="zh-CN" sz="4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7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4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7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su</a:t>
            </a:r>
            <a:r>
              <a:rPr lang="en-US" altLang="zh-CN" sz="4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7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conducta”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0" y="5359400"/>
            <a:ext cx="37592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7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Hebreos</a:t>
            </a:r>
            <a:r>
              <a:rPr lang="en-US" altLang="zh-CN" sz="4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7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13:7b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9500" y="1803400"/>
            <a:ext cx="6959600" cy="140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7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•</a:t>
            </a:r>
            <a:r>
              <a:rPr lang="en-US" altLang="zh-CN" sz="4799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7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IMITAR</a:t>
            </a:r>
            <a:r>
              <a:rPr lang="en-US" altLang="zh-CN" sz="4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7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LAFE</a:t>
            </a:r>
            <a:r>
              <a:rPr lang="en-US" altLang="zh-CN" sz="4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7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4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7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SUS</a:t>
            </a:r>
          </a:p>
          <a:p>
            <a:pPr>
              <a:lnSpc>
                <a:spcPts val="5700"/>
              </a:lnSpc>
              <a:tabLst/>
            </a:pPr>
            <a:r>
              <a:rPr lang="en-US" altLang="zh-CN" sz="47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PASTORES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136900" y="4394200"/>
            <a:ext cx="48006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/>
            </a:pPr>
            <a:r>
              <a:rPr lang="en-US" altLang="zh-CN" sz="47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“…E</a:t>
            </a:r>
            <a:r>
              <a:rPr lang="en-US" altLang="zh-CN" sz="4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7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imitar</a:t>
            </a:r>
            <a:r>
              <a:rPr lang="en-US" altLang="zh-CN" sz="4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7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su</a:t>
            </a:r>
            <a:r>
              <a:rPr lang="en-US" altLang="zh-CN" sz="4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7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fe.”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803900" y="5143500"/>
            <a:ext cx="36830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7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Hebreos</a:t>
            </a:r>
            <a:r>
              <a:rPr lang="en-US" altLang="zh-CN" sz="4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7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13:7c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9500" y="1778000"/>
            <a:ext cx="74803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•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3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OBEDECER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Y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SUJETARSE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87500" y="2438400"/>
            <a:ext cx="45720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ASUS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PASTORES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854200" y="4178300"/>
            <a:ext cx="73787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4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“Obedeced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vuestros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pastores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378200" y="4838700"/>
            <a:ext cx="43180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4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sujetaos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ellos…”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070600" y="5524500"/>
            <a:ext cx="34163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Hebreos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13:17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1100" y="1714500"/>
            <a:ext cx="31496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Romanos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13:1-7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81100" y="2590800"/>
            <a:ext cx="8318500" cy="369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Sométase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toda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persona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autoridades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superiores;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no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hay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autoridad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sino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parte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Dios,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hay,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Dios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han</a:t>
            </a:r>
          </a:p>
          <a:p>
            <a:pPr>
              <a:lnSpc>
                <a:spcPts val="43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sido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establecidas.</a:t>
            </a:r>
            <a:r>
              <a:rPr lang="en-US" altLang="zh-CN" sz="23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2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modo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quien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opone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autoridad,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establecido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Dios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resiste;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resisten,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acarrean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condenación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para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sí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mismos.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1100" y="1714500"/>
            <a:ext cx="31496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Romanos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13:1-7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81100" y="2527300"/>
            <a:ext cx="7899400" cy="262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3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3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magistrados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no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están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para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infundir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temor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hace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bien,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sino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malo.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¿Quieres,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pues,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no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temer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autoridad?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Haz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bueno,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tendrás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alabanza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ella;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1100" y="1714500"/>
            <a:ext cx="31496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Romanos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13:1-7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81100" y="2552700"/>
            <a:ext cx="8166100" cy="260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4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servidor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Dios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para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tu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bien.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Pero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si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haces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malo,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teme;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no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vano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lleva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espada,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pues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servidor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Dios,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vengador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para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castigar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hace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lo</a:t>
            </a:r>
          </a:p>
          <a:p>
            <a:pPr>
              <a:lnSpc>
                <a:spcPts val="43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malo.</a:t>
            </a:r>
            <a:r>
              <a:rPr lang="en-US" altLang="zh-CN" sz="23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5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cual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necesario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estarle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81100" y="5232400"/>
            <a:ext cx="81661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sujetos,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no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solamente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razón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castigo,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sino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también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causa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conciencia.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1100" y="1714500"/>
            <a:ext cx="31496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Romanos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13:1-7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282700" y="2489200"/>
            <a:ext cx="81661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6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Pues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esto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pagáis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también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tributos,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son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servidores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Dios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atienden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371600" y="3581400"/>
            <a:ext cx="7988300" cy="153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50800" algn="l"/>
                <a:tab pos="304800" algn="l"/>
              </a:tabLst>
            </a:pPr>
            <a:r>
              <a:rPr lang="en-US" altLang="zh-CN" dirty="0" smtClean="0"/>
              <a:t>		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continuamente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esto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mismo.</a:t>
            </a:r>
            <a:r>
              <a:rPr lang="en-US" altLang="zh-CN" sz="23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7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Pagad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50800" algn="l"/>
                <a:tab pos="304800" algn="l"/>
              </a:tabLst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todos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debéis: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tributo,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tributo;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50800" algn="l"/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impuesto,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impuesto;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respeto,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616200" y="5219700"/>
            <a:ext cx="55118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respeto;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honra,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honra.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08100" y="1727200"/>
            <a:ext cx="28448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Hebreos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13:7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81100" y="2451100"/>
            <a:ext cx="81661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266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7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Acordaos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vuestros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pastores,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os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81100" y="3175000"/>
            <a:ext cx="60325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hablaron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palabra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Dios;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181100" y="3797300"/>
            <a:ext cx="80010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considerad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cuál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haya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sido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el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resultado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/>
            </a:pP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su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conducta,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imitad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su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08100" y="1727200"/>
            <a:ext cx="30988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Hebreos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13:17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81100" y="2451100"/>
            <a:ext cx="70485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266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17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Obedeced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vuestros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pastores,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81100" y="3263900"/>
            <a:ext cx="8102600" cy="289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sujetaos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ellos;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porque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ellos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velan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/>
            </a:pP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vuestras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almas,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como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quienes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/>
            </a:pP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dar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cuenta;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para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hagan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/>
            </a:pP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alegría,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no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quejándose,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porque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esto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/>
            </a:pP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no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provechoso.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16300" y="2400300"/>
            <a:ext cx="39116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700"/>
              </a:lnSpc>
              <a:tabLst/>
            </a:pPr>
            <a:r>
              <a:rPr lang="en-US" altLang="zh-CN" sz="59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Las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CINCO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120900" y="3492500"/>
            <a:ext cx="65151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700"/>
              </a:lnSpc>
              <a:tabLst/>
            </a:pPr>
            <a:r>
              <a:rPr lang="en-US" altLang="zh-CN" sz="5999" b="1" dirty="0" smtClean="0">
                <a:solidFill>
                  <a:srgbClr val="17375E"/>
                </a:solidFill>
                <a:latin typeface="Segoe UI" pitchFamily="18" charset="0"/>
                <a:cs typeface="Segoe UI" pitchFamily="18" charset="0"/>
              </a:rPr>
              <a:t>JURISDICCIONES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781300" y="4521200"/>
            <a:ext cx="51689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Establecidas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Por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641</Words>
  <Application>Microsoft Office PowerPoint</Application>
  <PresentationFormat>Personalizado</PresentationFormat>
  <Paragraphs>248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Carlos</dc:creator>
  <cp:lastModifiedBy>Carlos</cp:lastModifiedBy>
  <cp:revision>8</cp:revision>
  <dcterms:created xsi:type="dcterms:W3CDTF">2006-08-16T00:00:00Z</dcterms:created>
  <dcterms:modified xsi:type="dcterms:W3CDTF">2015-02-06T21:44:11Z</dcterms:modified>
</cp:coreProperties>
</file>